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74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3F5487-9950-4630-BEC0-EC9B2BB9733A}" v="125" dt="2024-10-12T22:28:27.2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0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0708F1-E58A-41AD-9CE6-A399B3C8A7DF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6B8D25-9BE7-4875-9AB8-2A3B34D2B7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Key characteristics:</a:t>
          </a:r>
          <a:r>
            <a:rPr lang="en-US"/>
            <a:t> </a:t>
          </a:r>
          <a:br>
            <a:rPr lang="en-US"/>
          </a:br>
          <a:br>
            <a:rPr lang="en-US"/>
          </a:br>
          <a:r>
            <a:rPr lang="en-US" b="1"/>
            <a:t>Persistent:</a:t>
          </a:r>
          <a:r>
            <a:rPr lang="en-US"/>
            <a:t> Data is stored permanently.</a:t>
          </a:r>
        </a:p>
      </dgm:t>
    </dgm:pt>
    <dgm:pt modelId="{DBC7E8F7-3B5A-4D36-92BC-6ADE6F0E8A00}" type="parTrans" cxnId="{B6C0CCA3-CDE5-40B4-97C6-F263698F2F99}">
      <dgm:prSet/>
      <dgm:spPr/>
      <dgm:t>
        <a:bodyPr/>
        <a:lstStyle/>
        <a:p>
          <a:endParaRPr lang="en-US"/>
        </a:p>
      </dgm:t>
    </dgm:pt>
    <dgm:pt modelId="{06572852-A944-43B8-9F5F-778B418F2CF8}" type="sibTrans" cxnId="{B6C0CCA3-CDE5-40B4-97C6-F263698F2F99}">
      <dgm:prSet/>
      <dgm:spPr/>
      <dgm:t>
        <a:bodyPr/>
        <a:lstStyle/>
        <a:p>
          <a:endParaRPr lang="en-US"/>
        </a:p>
      </dgm:t>
    </dgm:pt>
    <dgm:pt modelId="{70D1E554-5021-4BB1-87B1-1AEF87E7AD9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Interrelated:</a:t>
          </a:r>
          <a:r>
            <a:rPr lang="en-US"/>
            <a:t> Data is connected in meaningful ways.</a:t>
          </a:r>
        </a:p>
      </dgm:t>
    </dgm:pt>
    <dgm:pt modelId="{6CAB5300-9489-4429-ABA7-2A678BE941B3}" type="parTrans" cxnId="{D0A71162-1D64-47EF-853F-84F21E182DBD}">
      <dgm:prSet/>
      <dgm:spPr/>
      <dgm:t>
        <a:bodyPr/>
        <a:lstStyle/>
        <a:p>
          <a:endParaRPr lang="en-US"/>
        </a:p>
      </dgm:t>
    </dgm:pt>
    <dgm:pt modelId="{B9B190D4-6A91-4D0E-8742-BC76C3224684}" type="sibTrans" cxnId="{D0A71162-1D64-47EF-853F-84F21E182DBD}">
      <dgm:prSet/>
      <dgm:spPr/>
      <dgm:t>
        <a:bodyPr/>
        <a:lstStyle/>
        <a:p>
          <a:endParaRPr lang="en-US"/>
        </a:p>
      </dgm:t>
    </dgm:pt>
    <dgm:pt modelId="{7FA0624C-599D-4595-8AAA-400C5C6E3A6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Shared:</a:t>
          </a:r>
          <a:r>
            <a:rPr lang="en-US"/>
            <a:t> Multiple users and applications can access the data concurrently.</a:t>
          </a:r>
        </a:p>
      </dgm:t>
    </dgm:pt>
    <dgm:pt modelId="{E718A9D1-7F63-43F8-AD98-F57AD38291AD}" type="parTrans" cxnId="{6E9329EF-5F82-4893-8057-9054517BC482}">
      <dgm:prSet/>
      <dgm:spPr/>
      <dgm:t>
        <a:bodyPr/>
        <a:lstStyle/>
        <a:p>
          <a:endParaRPr lang="en-US"/>
        </a:p>
      </dgm:t>
    </dgm:pt>
    <dgm:pt modelId="{C3DE3825-4600-4589-8657-0FDC93E8F643}" type="sibTrans" cxnId="{6E9329EF-5F82-4893-8057-9054517BC482}">
      <dgm:prSet/>
      <dgm:spPr/>
      <dgm:t>
        <a:bodyPr/>
        <a:lstStyle/>
        <a:p>
          <a:endParaRPr lang="en-US"/>
        </a:p>
      </dgm:t>
    </dgm:pt>
    <dgm:pt modelId="{B0CA20D4-75F8-4F38-AA35-186C7A32C017}" type="pres">
      <dgm:prSet presAssocID="{FE0708F1-E58A-41AD-9CE6-A399B3C8A7DF}" presName="root" presStyleCnt="0">
        <dgm:presLayoutVars>
          <dgm:dir/>
          <dgm:resizeHandles val="exact"/>
        </dgm:presLayoutVars>
      </dgm:prSet>
      <dgm:spPr/>
    </dgm:pt>
    <dgm:pt modelId="{D0A503EA-D495-44B1-B5F2-92125514913F}" type="pres">
      <dgm:prSet presAssocID="{B56B8D25-9BE7-4875-9AB8-2A3B34D2B7DC}" presName="compNode" presStyleCnt="0"/>
      <dgm:spPr/>
    </dgm:pt>
    <dgm:pt modelId="{E1968DAF-BC75-4498-884A-4BF404D39603}" type="pres">
      <dgm:prSet presAssocID="{B56B8D25-9BE7-4875-9AB8-2A3B34D2B7D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nlock"/>
        </a:ext>
      </dgm:extLst>
    </dgm:pt>
    <dgm:pt modelId="{A1FE1289-FE87-4D39-8DB7-F1DA3C47425A}" type="pres">
      <dgm:prSet presAssocID="{B56B8D25-9BE7-4875-9AB8-2A3B34D2B7DC}" presName="spaceRect" presStyleCnt="0"/>
      <dgm:spPr/>
    </dgm:pt>
    <dgm:pt modelId="{A3249B27-AFD3-4AE6-AE4C-36B05CE95357}" type="pres">
      <dgm:prSet presAssocID="{B56B8D25-9BE7-4875-9AB8-2A3B34D2B7DC}" presName="textRect" presStyleLbl="revTx" presStyleIdx="0" presStyleCnt="3">
        <dgm:presLayoutVars>
          <dgm:chMax val="1"/>
          <dgm:chPref val="1"/>
        </dgm:presLayoutVars>
      </dgm:prSet>
      <dgm:spPr/>
    </dgm:pt>
    <dgm:pt modelId="{E0D84085-2EBE-41E4-AAEB-689E9E3F1078}" type="pres">
      <dgm:prSet presAssocID="{06572852-A944-43B8-9F5F-778B418F2CF8}" presName="sibTrans" presStyleCnt="0"/>
      <dgm:spPr/>
    </dgm:pt>
    <dgm:pt modelId="{506293B3-E502-4EA2-BD60-DECA0367D195}" type="pres">
      <dgm:prSet presAssocID="{70D1E554-5021-4BB1-87B1-1AEF87E7AD94}" presName="compNode" presStyleCnt="0"/>
      <dgm:spPr/>
    </dgm:pt>
    <dgm:pt modelId="{A2246F0C-13BB-45FA-8D91-0B347C4EBDDB}" type="pres">
      <dgm:prSet presAssocID="{70D1E554-5021-4BB1-87B1-1AEF87E7AD9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88316404-D563-42F2-B5EB-1A2444C1D65D}" type="pres">
      <dgm:prSet presAssocID="{70D1E554-5021-4BB1-87B1-1AEF87E7AD94}" presName="spaceRect" presStyleCnt="0"/>
      <dgm:spPr/>
    </dgm:pt>
    <dgm:pt modelId="{ABD625B8-6F35-4F55-A8A2-CDA33D3F0E5E}" type="pres">
      <dgm:prSet presAssocID="{70D1E554-5021-4BB1-87B1-1AEF87E7AD94}" presName="textRect" presStyleLbl="revTx" presStyleIdx="1" presStyleCnt="3">
        <dgm:presLayoutVars>
          <dgm:chMax val="1"/>
          <dgm:chPref val="1"/>
        </dgm:presLayoutVars>
      </dgm:prSet>
      <dgm:spPr/>
    </dgm:pt>
    <dgm:pt modelId="{5F411E5A-819B-48A2-B520-0CD87798D05F}" type="pres">
      <dgm:prSet presAssocID="{B9B190D4-6A91-4D0E-8742-BC76C3224684}" presName="sibTrans" presStyleCnt="0"/>
      <dgm:spPr/>
    </dgm:pt>
    <dgm:pt modelId="{B6B4D74E-CB00-4E7B-8A01-565F8110DE0D}" type="pres">
      <dgm:prSet presAssocID="{7FA0624C-599D-4595-8AAA-400C5C6E3A6C}" presName="compNode" presStyleCnt="0"/>
      <dgm:spPr/>
    </dgm:pt>
    <dgm:pt modelId="{AA7F754A-0E02-449F-B599-3DC780215245}" type="pres">
      <dgm:prSet presAssocID="{7FA0624C-599D-4595-8AAA-400C5C6E3A6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cision chart"/>
        </a:ext>
      </dgm:extLst>
    </dgm:pt>
    <dgm:pt modelId="{CB85AF2D-BAB4-42C5-968A-ABAFA5B82035}" type="pres">
      <dgm:prSet presAssocID="{7FA0624C-599D-4595-8AAA-400C5C6E3A6C}" presName="spaceRect" presStyleCnt="0"/>
      <dgm:spPr/>
    </dgm:pt>
    <dgm:pt modelId="{9290A80E-1716-431B-BC01-529E730DAF13}" type="pres">
      <dgm:prSet presAssocID="{7FA0624C-599D-4595-8AAA-400C5C6E3A6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03C5202C-0AC3-4B24-B343-351DC5CC19E0}" type="presOf" srcId="{70D1E554-5021-4BB1-87B1-1AEF87E7AD94}" destId="{ABD625B8-6F35-4F55-A8A2-CDA33D3F0E5E}" srcOrd="0" destOrd="0" presId="urn:microsoft.com/office/officeart/2018/2/layout/IconLabelList"/>
    <dgm:cxn modelId="{D0A71162-1D64-47EF-853F-84F21E182DBD}" srcId="{FE0708F1-E58A-41AD-9CE6-A399B3C8A7DF}" destId="{70D1E554-5021-4BB1-87B1-1AEF87E7AD94}" srcOrd="1" destOrd="0" parTransId="{6CAB5300-9489-4429-ABA7-2A678BE941B3}" sibTransId="{B9B190D4-6A91-4D0E-8742-BC76C3224684}"/>
    <dgm:cxn modelId="{164CBC53-8DF6-49EA-8DF7-01A816CB40C3}" type="presOf" srcId="{B56B8D25-9BE7-4875-9AB8-2A3B34D2B7DC}" destId="{A3249B27-AFD3-4AE6-AE4C-36B05CE95357}" srcOrd="0" destOrd="0" presId="urn:microsoft.com/office/officeart/2018/2/layout/IconLabelList"/>
    <dgm:cxn modelId="{B6C0CCA3-CDE5-40B4-97C6-F263698F2F99}" srcId="{FE0708F1-E58A-41AD-9CE6-A399B3C8A7DF}" destId="{B56B8D25-9BE7-4875-9AB8-2A3B34D2B7DC}" srcOrd="0" destOrd="0" parTransId="{DBC7E8F7-3B5A-4D36-92BC-6ADE6F0E8A00}" sibTransId="{06572852-A944-43B8-9F5F-778B418F2CF8}"/>
    <dgm:cxn modelId="{18AA14A5-6C7C-4F23-8BE7-1B25441C22F8}" type="presOf" srcId="{FE0708F1-E58A-41AD-9CE6-A399B3C8A7DF}" destId="{B0CA20D4-75F8-4F38-AA35-186C7A32C017}" srcOrd="0" destOrd="0" presId="urn:microsoft.com/office/officeart/2018/2/layout/IconLabelList"/>
    <dgm:cxn modelId="{6E9329EF-5F82-4893-8057-9054517BC482}" srcId="{FE0708F1-E58A-41AD-9CE6-A399B3C8A7DF}" destId="{7FA0624C-599D-4595-8AAA-400C5C6E3A6C}" srcOrd="2" destOrd="0" parTransId="{E718A9D1-7F63-43F8-AD98-F57AD38291AD}" sibTransId="{C3DE3825-4600-4589-8657-0FDC93E8F643}"/>
    <dgm:cxn modelId="{C51D7EF0-3572-4212-929E-E14D10C5102B}" type="presOf" srcId="{7FA0624C-599D-4595-8AAA-400C5C6E3A6C}" destId="{9290A80E-1716-431B-BC01-529E730DAF13}" srcOrd="0" destOrd="0" presId="urn:microsoft.com/office/officeart/2018/2/layout/IconLabelList"/>
    <dgm:cxn modelId="{B2E9495F-42C4-48D5-AAE7-5039E58B30AA}" type="presParOf" srcId="{B0CA20D4-75F8-4F38-AA35-186C7A32C017}" destId="{D0A503EA-D495-44B1-B5F2-92125514913F}" srcOrd="0" destOrd="0" presId="urn:microsoft.com/office/officeart/2018/2/layout/IconLabelList"/>
    <dgm:cxn modelId="{3A393552-8A30-4C9E-90A4-62BA0DACDA8F}" type="presParOf" srcId="{D0A503EA-D495-44B1-B5F2-92125514913F}" destId="{E1968DAF-BC75-4498-884A-4BF404D39603}" srcOrd="0" destOrd="0" presId="urn:microsoft.com/office/officeart/2018/2/layout/IconLabelList"/>
    <dgm:cxn modelId="{95D006EC-22FE-47A1-B0A8-A169EEDDFC04}" type="presParOf" srcId="{D0A503EA-D495-44B1-B5F2-92125514913F}" destId="{A1FE1289-FE87-4D39-8DB7-F1DA3C47425A}" srcOrd="1" destOrd="0" presId="urn:microsoft.com/office/officeart/2018/2/layout/IconLabelList"/>
    <dgm:cxn modelId="{A301242E-ACCD-4E06-9401-4D427BC6E59C}" type="presParOf" srcId="{D0A503EA-D495-44B1-B5F2-92125514913F}" destId="{A3249B27-AFD3-4AE6-AE4C-36B05CE95357}" srcOrd="2" destOrd="0" presId="urn:microsoft.com/office/officeart/2018/2/layout/IconLabelList"/>
    <dgm:cxn modelId="{1A824631-40E1-4D79-8B1B-2B99E8A91D20}" type="presParOf" srcId="{B0CA20D4-75F8-4F38-AA35-186C7A32C017}" destId="{E0D84085-2EBE-41E4-AAEB-689E9E3F1078}" srcOrd="1" destOrd="0" presId="urn:microsoft.com/office/officeart/2018/2/layout/IconLabelList"/>
    <dgm:cxn modelId="{F95CAA95-6877-4CCE-8871-47B57BB0B95F}" type="presParOf" srcId="{B0CA20D4-75F8-4F38-AA35-186C7A32C017}" destId="{506293B3-E502-4EA2-BD60-DECA0367D195}" srcOrd="2" destOrd="0" presId="urn:microsoft.com/office/officeart/2018/2/layout/IconLabelList"/>
    <dgm:cxn modelId="{42FCA929-FD91-4322-AC66-569654460FBF}" type="presParOf" srcId="{506293B3-E502-4EA2-BD60-DECA0367D195}" destId="{A2246F0C-13BB-45FA-8D91-0B347C4EBDDB}" srcOrd="0" destOrd="0" presId="urn:microsoft.com/office/officeart/2018/2/layout/IconLabelList"/>
    <dgm:cxn modelId="{B69089DD-6E34-48CC-9D10-51FB64C729B6}" type="presParOf" srcId="{506293B3-E502-4EA2-BD60-DECA0367D195}" destId="{88316404-D563-42F2-B5EB-1A2444C1D65D}" srcOrd="1" destOrd="0" presId="urn:microsoft.com/office/officeart/2018/2/layout/IconLabelList"/>
    <dgm:cxn modelId="{ABD17685-C8EE-4499-BC11-7B503961238F}" type="presParOf" srcId="{506293B3-E502-4EA2-BD60-DECA0367D195}" destId="{ABD625B8-6F35-4F55-A8A2-CDA33D3F0E5E}" srcOrd="2" destOrd="0" presId="urn:microsoft.com/office/officeart/2018/2/layout/IconLabelList"/>
    <dgm:cxn modelId="{476B6E9D-B35D-4EBF-9D9A-FF7EA4A7C474}" type="presParOf" srcId="{B0CA20D4-75F8-4F38-AA35-186C7A32C017}" destId="{5F411E5A-819B-48A2-B520-0CD87798D05F}" srcOrd="3" destOrd="0" presId="urn:microsoft.com/office/officeart/2018/2/layout/IconLabelList"/>
    <dgm:cxn modelId="{AC1B49B8-5ADD-4BEB-9F6A-C082BE37290F}" type="presParOf" srcId="{B0CA20D4-75F8-4F38-AA35-186C7A32C017}" destId="{B6B4D74E-CB00-4E7B-8A01-565F8110DE0D}" srcOrd="4" destOrd="0" presId="urn:microsoft.com/office/officeart/2018/2/layout/IconLabelList"/>
    <dgm:cxn modelId="{6F8413A0-CF61-400B-B29C-301D225DBF06}" type="presParOf" srcId="{B6B4D74E-CB00-4E7B-8A01-565F8110DE0D}" destId="{AA7F754A-0E02-449F-B599-3DC780215245}" srcOrd="0" destOrd="0" presId="urn:microsoft.com/office/officeart/2018/2/layout/IconLabelList"/>
    <dgm:cxn modelId="{B3E07013-200E-48DB-BD27-17CD260F571C}" type="presParOf" srcId="{B6B4D74E-CB00-4E7B-8A01-565F8110DE0D}" destId="{CB85AF2D-BAB4-42C5-968A-ABAFA5B82035}" srcOrd="1" destOrd="0" presId="urn:microsoft.com/office/officeart/2018/2/layout/IconLabelList"/>
    <dgm:cxn modelId="{3C26F066-09CA-47FA-8880-8636D570618C}" type="presParOf" srcId="{B6B4D74E-CB00-4E7B-8A01-565F8110DE0D}" destId="{9290A80E-1716-431B-BC01-529E730DAF13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68DAF-BC75-4498-884A-4BF404D39603}">
      <dsp:nvSpPr>
        <dsp:cNvPr id="0" name=""/>
        <dsp:cNvSpPr/>
      </dsp:nvSpPr>
      <dsp:spPr>
        <a:xfrm>
          <a:off x="2052000" y="33504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249B27-AFD3-4AE6-AE4C-36B05CE95357}">
      <dsp:nvSpPr>
        <dsp:cNvPr id="0" name=""/>
        <dsp:cNvSpPr/>
      </dsp:nvSpPr>
      <dsp:spPr>
        <a:xfrm>
          <a:off x="1557000" y="1415123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Key characteristics:</a:t>
          </a:r>
          <a:r>
            <a:rPr lang="en-US" sz="1100" kern="1200"/>
            <a:t> </a:t>
          </a:r>
          <a:br>
            <a:rPr lang="en-US" sz="1100" kern="1200"/>
          </a:br>
          <a:br>
            <a:rPr lang="en-US" sz="1100" kern="1200"/>
          </a:br>
          <a:r>
            <a:rPr lang="en-US" sz="1100" b="1" kern="1200"/>
            <a:t>Persistent:</a:t>
          </a:r>
          <a:r>
            <a:rPr lang="en-US" sz="1100" kern="1200"/>
            <a:t> Data is stored permanently.</a:t>
          </a:r>
        </a:p>
      </dsp:txBody>
      <dsp:txXfrm>
        <a:off x="1557000" y="1415123"/>
        <a:ext cx="1800000" cy="720000"/>
      </dsp:txXfrm>
    </dsp:sp>
    <dsp:sp modelId="{A2246F0C-13BB-45FA-8D91-0B347C4EBDDB}">
      <dsp:nvSpPr>
        <dsp:cNvPr id="0" name=""/>
        <dsp:cNvSpPr/>
      </dsp:nvSpPr>
      <dsp:spPr>
        <a:xfrm>
          <a:off x="4167000" y="33504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D625B8-6F35-4F55-A8A2-CDA33D3F0E5E}">
      <dsp:nvSpPr>
        <dsp:cNvPr id="0" name=""/>
        <dsp:cNvSpPr/>
      </dsp:nvSpPr>
      <dsp:spPr>
        <a:xfrm>
          <a:off x="3672000" y="1415123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Interrelated:</a:t>
          </a:r>
          <a:r>
            <a:rPr lang="en-US" sz="1100" kern="1200"/>
            <a:t> Data is connected in meaningful ways.</a:t>
          </a:r>
        </a:p>
      </dsp:txBody>
      <dsp:txXfrm>
        <a:off x="3672000" y="1415123"/>
        <a:ext cx="1800000" cy="720000"/>
      </dsp:txXfrm>
    </dsp:sp>
    <dsp:sp modelId="{AA7F754A-0E02-449F-B599-3DC780215245}">
      <dsp:nvSpPr>
        <dsp:cNvPr id="0" name=""/>
        <dsp:cNvSpPr/>
      </dsp:nvSpPr>
      <dsp:spPr>
        <a:xfrm>
          <a:off x="6282000" y="33504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0A80E-1716-431B-BC01-529E730DAF13}">
      <dsp:nvSpPr>
        <dsp:cNvPr id="0" name=""/>
        <dsp:cNvSpPr/>
      </dsp:nvSpPr>
      <dsp:spPr>
        <a:xfrm>
          <a:off x="5787000" y="1415123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Shared:</a:t>
          </a:r>
          <a:r>
            <a:rPr lang="en-US" sz="1100" kern="1200"/>
            <a:t> Multiple users and applications can access the data concurrently.</a:t>
          </a:r>
        </a:p>
      </dsp:txBody>
      <dsp:txXfrm>
        <a:off x="5787000" y="1415123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alice@mailinator.com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dusko@mailinator.com" TargetMode="External"/><Relationship Id="rId4" Type="http://schemas.openxmlformats.org/officeDocument/2006/relationships/hyperlink" Target="mailto:bob@mailinator.com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alice@mailinator.com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dusko@mailinator.com" TargetMode="External"/><Relationship Id="rId4" Type="http://schemas.openxmlformats.org/officeDocument/2006/relationships/hyperlink" Target="mailto:bob@mailinator.com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Introduction to Databases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03ABE-302F-5CE7-7142-F134144CD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0850" y="4286207"/>
            <a:ext cx="9144000" cy="5745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Storing and Managing Information Efficiently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15.10.2024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1: Introduction to Databases and the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9BC792-923C-928A-5BDD-7BABF59B1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1595A09-E336-4D1B-9B3A-06A2287A5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3C80CD-D2AA-1FF2-E9FB-C90548AB3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dirty="0"/>
              <a:t>The Relational Model</a:t>
            </a: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513F4009-E8E0-30AE-E8FB-EB7BB432B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 b="24102"/>
          <a:stretch/>
        </p:blipFill>
        <p:spPr>
          <a:xfrm>
            <a:off x="20" y="10"/>
            <a:ext cx="12191980" cy="255269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45" name="sketch line">
            <a:extLst>
              <a:ext uri="{FF2B5EF4-FFF2-40B4-BE49-F238E27FC236}">
                <a16:creationId xmlns:a16="http://schemas.microsoft.com/office/drawing/2014/main" id="{3540989C-C7B8-473B-BF87-6F2DA6A900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7624EE2-383A-CF8E-AAD3-CA94E9FC8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4294" y="2903221"/>
            <a:ext cx="6897626" cy="327374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 fontScale="85000" lnSpcReduction="20000"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Introduced by Edgar F. Codd in 1970.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Based on mathematical set theory.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Organizes data into relations (tables).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Key components: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Entities: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Real-world objects or concepts (e.g., students, courses, books). 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Attributes: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Properties or characteristics of entities (e.g., student name, course ID, book title). </a:t>
            </a:r>
          </a:p>
          <a:p>
            <a:pPr marL="114300" marR="0" lvl="0" indent="-3429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Relationships: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effectLst/>
              </a:rPr>
              <a:t> Connections between entities (e.g., students enroll in courses, books are borrowed by students).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7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32919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0AE165-09E4-C923-F504-8BB61846D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465895-F9AB-2F93-D6F6-2D4AAC857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80" y="987552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b="1"/>
              <a:t>Entities and Attributes</a:t>
            </a:r>
            <a:endParaRPr lang="en-US" sz="340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4904258-354D-3C41-5ACD-7EAE08B20F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79" y="2688336"/>
            <a:ext cx="4498848" cy="35844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Entity:</a:t>
            </a:r>
            <a:r>
              <a:rPr lang="en-US"/>
              <a:t> Represented by a table.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Attributes:</a:t>
            </a:r>
            <a:r>
              <a:rPr lang="en-US"/>
              <a:t> Represented by columns in the table.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Example:</a:t>
            </a:r>
            <a:r>
              <a:rPr lang="en-US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Entity:</a:t>
            </a:r>
            <a:r>
              <a:rPr lang="en-US"/>
              <a:t> Student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/>
              <a:t>Attributes:</a:t>
            </a:r>
            <a:r>
              <a:rPr lang="en-US"/>
              <a:t> StudentID, Name, Major, Age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912B9AF6-FA61-D751-8664-8CC256861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01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618095-D99C-A767-2C25-98663CD5F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F0AE06-857B-F9A4-EBC2-FD347DE55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/>
              <a:t>Relationships</a:t>
            </a:r>
            <a:endParaRPr lang="en-US" sz="440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2EBE93F-FC48-3066-0212-41C9EE15B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333297"/>
            <a:ext cx="4619621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Types of relationships:</a:t>
            </a:r>
            <a:r>
              <a:rPr lang="en-US" sz="17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One-to-one:</a:t>
            </a:r>
            <a:r>
              <a:rPr lang="en-US" sz="1700"/>
              <a:t> One instance of an entity is related to one instance of another entity (e.g., one student has one student ID card).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One-to-many:</a:t>
            </a:r>
            <a:r>
              <a:rPr lang="en-US" sz="1700"/>
              <a:t> One instance of an entity is related to multiple instances of another entity (e.g., one course can have many students).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Many-to-many:</a:t>
            </a:r>
            <a:r>
              <a:rPr lang="en-US" sz="1700"/>
              <a:t> Multiple instances of an entity are related to multiple instances of another entity (e.g., students can enroll in many courses, and courses can have many students).</a:t>
            </a:r>
            <a:endParaRPr kumimoji="0" lang="en-US" altLang="en-US" sz="1700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99367B40-7648-407B-1175-88D3DEBA6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85" r="2410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112745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B84C7D-DAC2-CB25-0AD2-6ACB0077A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AEC1F1-332D-E313-74D1-08F4967DE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7035" y="609600"/>
            <a:ext cx="3595678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dirty="0"/>
              <a:t>Keys</a:t>
            </a:r>
            <a:endParaRPr lang="en-US" sz="44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B59CC92-07BE-7FD0-DC36-D4D0C6BD7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7034" y="2194102"/>
            <a:ext cx="3158741" cy="390858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Candidate Key:</a:t>
            </a:r>
            <a:r>
              <a:rPr lang="en-US" sz="1900" dirty="0"/>
              <a:t> A minimal set of attributes that uniquely identifies a row in a table.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Primary Key:</a:t>
            </a:r>
            <a:r>
              <a:rPr lang="en-US" sz="1900" dirty="0"/>
              <a:t> One candidate key chosen to be the main identifier for a table.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Foreign Key:</a:t>
            </a:r>
            <a:r>
              <a:rPr lang="en-US" sz="1900" dirty="0"/>
              <a:t> An attribute in one table that refers to the primary key of another table, creating a relationship between the tables.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0" lang="en-US" altLang="en-US" sz="19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6D04E385-A608-8096-22DD-DDC7F84C79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1" r="18854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395413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57B8FE-645E-8FDC-DBE4-8369BFB8D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747B8523-370E-6D68-ADF7-EADE41F48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6732149E-D6FF-B9BD-89A0-492D5750E5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7748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53F0AEC-3E57-1394-2046-56A6A8C02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0572" y="172891"/>
            <a:ext cx="9144000" cy="1145586"/>
          </a:xfrm>
        </p:spPr>
        <p:txBody>
          <a:bodyPr>
            <a:normAutofit/>
          </a:bodyPr>
          <a:lstStyle/>
          <a:p>
            <a:r>
              <a:rPr lang="en-US" b="1" dirty="0"/>
              <a:t>Keys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B200AC4-F2DB-5E8A-E11C-6A2DB8BC76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113847"/>
              </p:ext>
            </p:extLst>
          </p:nvPr>
        </p:nvGraphicFramePr>
        <p:xfrm>
          <a:off x="1325143" y="2383159"/>
          <a:ext cx="9538664" cy="1572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84666">
                  <a:extLst>
                    <a:ext uri="{9D8B030D-6E8A-4147-A177-3AD203B41FA5}">
                      <a16:colId xmlns:a16="http://schemas.microsoft.com/office/drawing/2014/main" val="184054307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827645482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2475286630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2026015608"/>
                    </a:ext>
                  </a:extLst>
                </a:gridCol>
              </a:tblGrid>
              <a:tr h="3733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CustomerID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Email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PhoneNumber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39105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3"/>
                        </a:rPr>
                        <a:t>alice@mailinator.com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555-1234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68229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4"/>
                        </a:rPr>
                        <a:t>bob@mailinator.com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555-5678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Bob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560348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NULL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555-9012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Carol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43442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hlinkClick r:id="rId5"/>
                        </a:rPr>
                        <a:t>dusko@mailinator.com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NULL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David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94614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5EE1219-F916-B366-C0B4-F1B85EE5795F}"/>
              </a:ext>
            </a:extLst>
          </p:cNvPr>
          <p:cNvSpPr txBox="1"/>
          <p:nvPr/>
        </p:nvSpPr>
        <p:spPr>
          <a:xfrm>
            <a:off x="2976724" y="1528429"/>
            <a:ext cx="6891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From candidate key to primary key to foreign key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B460992-3EE7-1E82-7089-B11E719246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039763"/>
              </p:ext>
            </p:extLst>
          </p:nvPr>
        </p:nvGraphicFramePr>
        <p:xfrm>
          <a:off x="546531" y="4741549"/>
          <a:ext cx="4565362" cy="11860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1787">
                  <a:extLst>
                    <a:ext uri="{9D8B030D-6E8A-4147-A177-3AD203B41FA5}">
                      <a16:colId xmlns:a16="http://schemas.microsoft.com/office/drawing/2014/main" val="1568889369"/>
                    </a:ext>
                  </a:extLst>
                </a:gridCol>
                <a:gridCol w="856349">
                  <a:extLst>
                    <a:ext uri="{9D8B030D-6E8A-4147-A177-3AD203B41FA5}">
                      <a16:colId xmlns:a16="http://schemas.microsoft.com/office/drawing/2014/main" val="1585758975"/>
                    </a:ext>
                  </a:extLst>
                </a:gridCol>
                <a:gridCol w="2187226">
                  <a:extLst>
                    <a:ext uri="{9D8B030D-6E8A-4147-A177-3AD203B41FA5}">
                      <a16:colId xmlns:a16="http://schemas.microsoft.com/office/drawing/2014/main" val="2654240599"/>
                    </a:ext>
                  </a:extLst>
                </a:gridCol>
              </a:tblGrid>
              <a:tr h="533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CustomerID</a:t>
                      </a:r>
                      <a:r>
                        <a:rPr lang="en-US" sz="1800" u="none" strike="noStrike" dirty="0">
                          <a:effectLst/>
                        </a:rPr>
                        <a:t> (PK)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Email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012068"/>
                  </a:ext>
                </a:extLst>
              </a:tr>
              <a:tr h="3060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Alice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3"/>
                        </a:rPr>
                        <a:t>alice@mailinator.com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288155"/>
                  </a:ext>
                </a:extLst>
              </a:tr>
              <a:tr h="3060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Bob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4"/>
                        </a:rPr>
                        <a:t>bob@mailinator.com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992154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5CB2CE1-85C2-244B-CAC5-EB282740F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382061"/>
              </p:ext>
            </p:extLst>
          </p:nvPr>
        </p:nvGraphicFramePr>
        <p:xfrm>
          <a:off x="5394396" y="4728761"/>
          <a:ext cx="6512052" cy="1198880"/>
        </p:xfrm>
        <a:graphic>
          <a:graphicData uri="http://schemas.openxmlformats.org/drawingml/2006/table">
            <a:tbl>
              <a:tblPr/>
              <a:tblGrid>
                <a:gridCol w="1628013">
                  <a:extLst>
                    <a:ext uri="{9D8B030D-6E8A-4147-A177-3AD203B41FA5}">
                      <a16:colId xmlns:a16="http://schemas.microsoft.com/office/drawing/2014/main" val="3990138015"/>
                    </a:ext>
                  </a:extLst>
                </a:gridCol>
                <a:gridCol w="2034964">
                  <a:extLst>
                    <a:ext uri="{9D8B030D-6E8A-4147-A177-3AD203B41FA5}">
                      <a16:colId xmlns:a16="http://schemas.microsoft.com/office/drawing/2014/main" val="1812923668"/>
                    </a:ext>
                  </a:extLst>
                </a:gridCol>
                <a:gridCol w="1221062">
                  <a:extLst>
                    <a:ext uri="{9D8B030D-6E8A-4147-A177-3AD203B41FA5}">
                      <a16:colId xmlns:a16="http://schemas.microsoft.com/office/drawing/2014/main" val="431204670"/>
                    </a:ext>
                  </a:extLst>
                </a:gridCol>
                <a:gridCol w="1628013">
                  <a:extLst>
                    <a:ext uri="{9D8B030D-6E8A-4147-A177-3AD203B41FA5}">
                      <a16:colId xmlns:a16="http://schemas.microsoft.com/office/drawing/2014/main" val="2576020086"/>
                    </a:ext>
                  </a:extLst>
                </a:gridCol>
              </a:tblGrid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err="1">
                          <a:effectLst/>
                        </a:rPr>
                        <a:t>OrderID</a:t>
                      </a:r>
                      <a:r>
                        <a:rPr lang="en-US" dirty="0">
                          <a:effectLst/>
                        </a:rPr>
                        <a:t> (PK)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err="1">
                          <a:effectLst/>
                        </a:rPr>
                        <a:t>CustomerID</a:t>
                      </a:r>
                      <a:r>
                        <a:rPr lang="en-US" dirty="0">
                          <a:effectLst/>
                        </a:rPr>
                        <a:t> (FK)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OrderDate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Amount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08085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101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2024-10-26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100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746977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102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2024-10-26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50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209831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103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2024-10-27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75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991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3310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3AE6E7-371E-F959-FC1B-B886708D5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6451EDD-941A-59FD-03D6-340B9EBB5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F1ABB13-C8DF-078B-9242-09DE129E8E1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8B59C9-65E1-8BBA-075D-6FCB8B179F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0572" y="172891"/>
            <a:ext cx="9144000" cy="1145586"/>
          </a:xfrm>
        </p:spPr>
        <p:txBody>
          <a:bodyPr>
            <a:normAutofit/>
          </a:bodyPr>
          <a:lstStyle/>
          <a:p>
            <a:r>
              <a:rPr lang="en-US" b="1" dirty="0"/>
              <a:t>Keys</a:t>
            </a: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B381685-B94D-4541-2C51-73AC91765058}"/>
              </a:ext>
            </a:extLst>
          </p:cNvPr>
          <p:cNvGraphicFramePr>
            <a:graphicFrameLocks noGrp="1"/>
          </p:cNvGraphicFramePr>
          <p:nvPr/>
        </p:nvGraphicFramePr>
        <p:xfrm>
          <a:off x="1325143" y="2383159"/>
          <a:ext cx="9538664" cy="1572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84666">
                  <a:extLst>
                    <a:ext uri="{9D8B030D-6E8A-4147-A177-3AD203B41FA5}">
                      <a16:colId xmlns:a16="http://schemas.microsoft.com/office/drawing/2014/main" val="184054307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827645482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2475286630"/>
                    </a:ext>
                  </a:extLst>
                </a:gridCol>
                <a:gridCol w="2384666">
                  <a:extLst>
                    <a:ext uri="{9D8B030D-6E8A-4147-A177-3AD203B41FA5}">
                      <a16:colId xmlns:a16="http://schemas.microsoft.com/office/drawing/2014/main" val="2026015608"/>
                    </a:ext>
                  </a:extLst>
                </a:gridCol>
              </a:tblGrid>
              <a:tr h="3733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CustomerID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Email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PhoneNumber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391051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3"/>
                        </a:rPr>
                        <a:t>alice@mailinator.com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555-1234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Alice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9682291"/>
                  </a:ext>
                </a:extLst>
              </a:tr>
              <a:tr h="2590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4"/>
                        </a:rPr>
                        <a:t>bob@mailinator.com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555-5678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Bob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560348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NULL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555-9012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Carol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43442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  <a:hlinkClick r:id="rId5"/>
                        </a:rPr>
                        <a:t>dusko@mailinator.com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NULL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David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194614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ACB6716-958B-953B-753A-615C76E365DE}"/>
              </a:ext>
            </a:extLst>
          </p:cNvPr>
          <p:cNvSpPr txBox="1"/>
          <p:nvPr/>
        </p:nvSpPr>
        <p:spPr>
          <a:xfrm>
            <a:off x="2976724" y="1528429"/>
            <a:ext cx="68916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From candidate key to primary key to foreign key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DFAFB19-7599-DA0D-9F3B-E5E3CAF1B228}"/>
              </a:ext>
            </a:extLst>
          </p:cNvPr>
          <p:cNvGraphicFramePr>
            <a:graphicFrameLocks noGrp="1"/>
          </p:cNvGraphicFramePr>
          <p:nvPr/>
        </p:nvGraphicFramePr>
        <p:xfrm>
          <a:off x="546531" y="4741549"/>
          <a:ext cx="4565362" cy="11860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1787">
                  <a:extLst>
                    <a:ext uri="{9D8B030D-6E8A-4147-A177-3AD203B41FA5}">
                      <a16:colId xmlns:a16="http://schemas.microsoft.com/office/drawing/2014/main" val="1568889369"/>
                    </a:ext>
                  </a:extLst>
                </a:gridCol>
                <a:gridCol w="856349">
                  <a:extLst>
                    <a:ext uri="{9D8B030D-6E8A-4147-A177-3AD203B41FA5}">
                      <a16:colId xmlns:a16="http://schemas.microsoft.com/office/drawing/2014/main" val="1585758975"/>
                    </a:ext>
                  </a:extLst>
                </a:gridCol>
                <a:gridCol w="2187226">
                  <a:extLst>
                    <a:ext uri="{9D8B030D-6E8A-4147-A177-3AD203B41FA5}">
                      <a16:colId xmlns:a16="http://schemas.microsoft.com/office/drawing/2014/main" val="2654240599"/>
                    </a:ext>
                  </a:extLst>
                </a:gridCol>
              </a:tblGrid>
              <a:tr h="53353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CustomerID</a:t>
                      </a:r>
                      <a:r>
                        <a:rPr lang="en-US" sz="1800" u="none" strike="noStrike" dirty="0">
                          <a:effectLst/>
                        </a:rPr>
                        <a:t> (PK)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Name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Email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012068"/>
                  </a:ext>
                </a:extLst>
              </a:tr>
              <a:tr h="3060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Alice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3"/>
                        </a:rPr>
                        <a:t>alice@mailinator.com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2288155"/>
                  </a:ext>
                </a:extLst>
              </a:tr>
              <a:tr h="30602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Bob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u="sng" strike="noStrike" dirty="0">
                          <a:effectLst/>
                          <a:hlinkClick r:id="rId4"/>
                        </a:rPr>
                        <a:t>bob@mailinator.com</a:t>
                      </a:r>
                      <a:endParaRPr lang="en-US" sz="1800" b="0" i="0" u="sng" strike="noStrike" dirty="0">
                        <a:solidFill>
                          <a:srgbClr val="467886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992154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C4E4F650-88EB-31D8-1C93-46825B163DA0}"/>
              </a:ext>
            </a:extLst>
          </p:cNvPr>
          <p:cNvGraphicFramePr>
            <a:graphicFrameLocks noGrp="1"/>
          </p:cNvGraphicFramePr>
          <p:nvPr/>
        </p:nvGraphicFramePr>
        <p:xfrm>
          <a:off x="5394396" y="4728761"/>
          <a:ext cx="6512052" cy="1198880"/>
        </p:xfrm>
        <a:graphic>
          <a:graphicData uri="http://schemas.openxmlformats.org/drawingml/2006/table">
            <a:tbl>
              <a:tblPr/>
              <a:tblGrid>
                <a:gridCol w="1628013">
                  <a:extLst>
                    <a:ext uri="{9D8B030D-6E8A-4147-A177-3AD203B41FA5}">
                      <a16:colId xmlns:a16="http://schemas.microsoft.com/office/drawing/2014/main" val="3990138015"/>
                    </a:ext>
                  </a:extLst>
                </a:gridCol>
                <a:gridCol w="2034964">
                  <a:extLst>
                    <a:ext uri="{9D8B030D-6E8A-4147-A177-3AD203B41FA5}">
                      <a16:colId xmlns:a16="http://schemas.microsoft.com/office/drawing/2014/main" val="1812923668"/>
                    </a:ext>
                  </a:extLst>
                </a:gridCol>
                <a:gridCol w="1221062">
                  <a:extLst>
                    <a:ext uri="{9D8B030D-6E8A-4147-A177-3AD203B41FA5}">
                      <a16:colId xmlns:a16="http://schemas.microsoft.com/office/drawing/2014/main" val="431204670"/>
                    </a:ext>
                  </a:extLst>
                </a:gridCol>
                <a:gridCol w="1628013">
                  <a:extLst>
                    <a:ext uri="{9D8B030D-6E8A-4147-A177-3AD203B41FA5}">
                      <a16:colId xmlns:a16="http://schemas.microsoft.com/office/drawing/2014/main" val="2576020086"/>
                    </a:ext>
                  </a:extLst>
                </a:gridCol>
              </a:tblGrid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err="1">
                          <a:effectLst/>
                        </a:rPr>
                        <a:t>OrderID</a:t>
                      </a:r>
                      <a:r>
                        <a:rPr lang="en-US" dirty="0">
                          <a:effectLst/>
                        </a:rPr>
                        <a:t> (PK)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err="1">
                          <a:effectLst/>
                        </a:rPr>
                        <a:t>CustomerID</a:t>
                      </a:r>
                      <a:r>
                        <a:rPr lang="en-US" dirty="0">
                          <a:effectLst/>
                        </a:rPr>
                        <a:t> (FK)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OrderDate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Amount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08085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101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2024-10-26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100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746977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102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2024-10-26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50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4209831"/>
                  </a:ext>
                </a:extLst>
              </a:tr>
              <a:tr h="13335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103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2024-10-27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75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0991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660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147372-AAA7-326B-FF73-0E5C65B92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64FF11-8968-44AC-1E98-CBBB09FA3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600" b="1"/>
              <a:t>Example: Library Database</a:t>
            </a:r>
            <a:endParaRPr lang="en-US" sz="4600"/>
          </a:p>
        </p:txBody>
      </p:sp>
      <p:sp>
        <p:nvSpPr>
          <p:cNvPr id="4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B522D-3FC7-DA5F-104E-8E35B19AE896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1"/>
              <a:t>Entities:</a:t>
            </a:r>
            <a:r>
              <a:rPr lang="en-US" sz="2200"/>
              <a:t> ??????????????????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1"/>
              <a:t>Attributes:</a:t>
            </a:r>
            <a:r>
              <a:rPr lang="en-US" sz="22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Books: ?????????????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Members: ????????????????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Loans: ??????????????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b="1"/>
              <a:t>Relationships:</a:t>
            </a:r>
            <a:r>
              <a:rPr lang="en-US" sz="22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?????????????????????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DBF18CC-E8DB-B6F7-8354-8AEAB6D6F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8" r="2035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943469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51F68A-DF1F-D5CF-A1C1-8037F1BA9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90B3DD-D9C8-DF31-989B-32664B544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600" b="1"/>
              <a:t>Example: Library Database</a:t>
            </a:r>
            <a:endParaRPr lang="en-US" sz="4600"/>
          </a:p>
        </p:txBody>
      </p:sp>
      <p:sp>
        <p:nvSpPr>
          <p:cNvPr id="4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518AB9-152B-B1FF-A81C-C76D2932139F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/>
              <a:t>Entities:</a:t>
            </a:r>
            <a:r>
              <a:rPr lang="en-US" sz="1500"/>
              <a:t> Books, Members, Loans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/>
              <a:t>Attributes:</a:t>
            </a:r>
            <a:r>
              <a:rPr lang="en-US" sz="15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Books: BookID, Title, Author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Members: MemberID, Name, Address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Loans: LoanID, BookID, MemberID, LoanDate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b="1"/>
              <a:t>Relationships:</a:t>
            </a:r>
            <a:r>
              <a:rPr lang="en-US" sz="15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Members borrow Books (one-to-many).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Loans connect Books and Members.</a:t>
            </a: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28FD780B-C1DE-CAD8-CDFD-E62981C63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8" r="2035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357006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2DBBE4-F90A-0225-70F4-436B73C60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AE8C68-EEED-3948-96EE-69F304B5D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Example: Student Enrolment system</a:t>
            </a:r>
            <a:endParaRPr lang="en-US" sz="4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728045-C9C1-C861-02F8-8D619B8C7617}"/>
              </a:ext>
            </a:extLst>
          </p:cNvPr>
          <p:cNvSpPr txBox="1"/>
          <p:nvPr/>
        </p:nvSpPr>
        <p:spPr>
          <a:xfrm>
            <a:off x="630936" y="2660904"/>
            <a:ext cx="4818888" cy="35478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Exercise</a:t>
            </a:r>
            <a:endParaRPr lang="en-US" sz="17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Instructions:</a:t>
            </a:r>
            <a:r>
              <a:rPr lang="en-US" sz="1700"/>
              <a:t> Design a simple database schema on paper for a student enrollment system.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Entities:</a:t>
            </a:r>
            <a:r>
              <a:rPr lang="en-US" sz="1700"/>
              <a:t> Students, Courses, Enrollment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Think about:</a:t>
            </a:r>
            <a:r>
              <a:rPr lang="en-US" sz="1700"/>
              <a:t> 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What attributes should each entity have?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What are the relationships between the entities?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What are the candidate keys and primary keys?</a:t>
            </a: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860E959B-2B32-4980-29B2-0A0C3693A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1893665"/>
            <a:ext cx="5458968" cy="30706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388170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634" y="2252312"/>
            <a:ext cx="9724724" cy="933543"/>
          </a:xfrm>
        </p:spPr>
        <p:txBody>
          <a:bodyPr>
            <a:normAutofit/>
          </a:bodyPr>
          <a:lstStyle/>
          <a:p>
            <a:r>
              <a:rPr lang="en-US" b="1" dirty="0"/>
              <a:t>Definition:</a:t>
            </a:r>
            <a:r>
              <a:rPr lang="en-US" dirty="0"/>
              <a:t> An organized collection of data, typically stored and accessed electronically.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665E79B-F3DC-1E40-E26D-19D937A43814}"/>
              </a:ext>
            </a:extLst>
          </p:cNvPr>
          <p:cNvSpPr txBox="1">
            <a:spLocks/>
          </p:cNvSpPr>
          <p:nvPr/>
        </p:nvSpPr>
        <p:spPr>
          <a:xfrm>
            <a:off x="1699547" y="357766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What is a Database?</a:t>
            </a:r>
            <a:endParaRPr lang="en-US" dirty="0"/>
          </a:p>
        </p:txBody>
      </p:sp>
      <p:graphicFrame>
        <p:nvGraphicFramePr>
          <p:cNvPr id="11" name="Subtitle 2">
            <a:extLst>
              <a:ext uri="{FF2B5EF4-FFF2-40B4-BE49-F238E27FC236}">
                <a16:creationId xmlns:a16="http://schemas.microsoft.com/office/drawing/2014/main" id="{B43BD29B-E314-BB75-E03B-99AC87DA9C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441069"/>
              </p:ext>
            </p:extLst>
          </p:nvPr>
        </p:nvGraphicFramePr>
        <p:xfrm>
          <a:off x="1524000" y="3795878"/>
          <a:ext cx="9144000" cy="24701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AB0733-C2D1-5AE0-C29C-580C117FC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a Database?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7D5AF2-EB4C-6126-C09A-F265E3304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428" y="972246"/>
            <a:ext cx="7225748" cy="491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9BD6C3-B837-A49A-EF12-CD531EE2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A6798-CF64-F939-6297-EC1930A70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88" y="415521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b="1" dirty="0"/>
              <a:t>Why are Databases Important?</a:t>
            </a:r>
          </a:p>
        </p:txBody>
      </p:sp>
      <p:sp>
        <p:nvSpPr>
          <p:cNvPr id="4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7C8FDF5-1379-A47C-2A2C-F711E5992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2612192"/>
            <a:ext cx="5642879" cy="33206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</a:rPr>
              <a:t>Data is everywhere!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</a:rPr>
              <a:t>Highlight the increasing volume and importance of data in various domains (business, science, social media, etc.).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1C870E33-9B60-3307-30D3-514E1A0764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66" r="14981" b="-1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70B5A58-0E3C-4DF6-F472-83A93AC6D2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612" y="3938175"/>
            <a:ext cx="5224641" cy="2816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b="1" u="sng" dirty="0"/>
              <a:t>Benefits of using databases:</a:t>
            </a:r>
            <a:r>
              <a:rPr lang="en-US" u="sng" dirty="0"/>
              <a:t> </a:t>
            </a:r>
            <a:br>
              <a:rPr lang="en-US" dirty="0"/>
            </a:br>
            <a:r>
              <a:rPr lang="en-US" b="1" dirty="0"/>
              <a:t>Data integrity:</a:t>
            </a:r>
            <a:r>
              <a:rPr lang="en-US" dirty="0"/>
              <a:t> Ensures data accuracy and consistency.</a:t>
            </a:r>
          </a:p>
          <a:p>
            <a:pPr>
              <a:spcAft>
                <a:spcPts val="600"/>
              </a:spcAft>
            </a:pPr>
            <a:r>
              <a:rPr lang="en-US" b="1" dirty="0"/>
              <a:t>Data efficiency:</a:t>
            </a:r>
            <a:r>
              <a:rPr lang="en-US" dirty="0"/>
              <a:t> Reduces data redundancy and storage space.</a:t>
            </a:r>
          </a:p>
          <a:p>
            <a:pPr>
              <a:spcAft>
                <a:spcPts val="600"/>
              </a:spcAft>
            </a:pPr>
            <a:r>
              <a:rPr lang="en-US" b="1" dirty="0"/>
              <a:t>Data sharing:</a:t>
            </a:r>
            <a:r>
              <a:rPr lang="en-US" dirty="0"/>
              <a:t> Allows concurrent access and sharing of data.</a:t>
            </a:r>
          </a:p>
          <a:p>
            <a:pPr>
              <a:spcAft>
                <a:spcPts val="600"/>
              </a:spcAft>
            </a:pPr>
            <a:r>
              <a:rPr lang="en-US" b="1" dirty="0"/>
              <a:t>Data security:</a:t>
            </a:r>
            <a:r>
              <a:rPr lang="en-US" dirty="0"/>
              <a:t> Provides mechanisms for controlling access and protecting data.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99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C371E-C76E-2236-89DC-8DE63FC7C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12DD382-A2A4-5F5D-B4B4-951CB8E7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E83AF-F4FA-10DF-A5BF-7D80B572E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800" b="1"/>
              <a:t>What are databases used for?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B9162D-FFA6-B997-F5A8-BB23F6BA02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1610" y="2434201"/>
            <a:ext cx="382218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Business Applications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Online Services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Scientific and Research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Data Analytics and Machine Learning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/>
              <a:t>Other Applications???</a:t>
            </a:r>
            <a:endParaRPr kumimoji="0" lang="en-US" altLang="en-US" sz="2000" b="0" i="0" u="none" strike="noStrike" cap="none" normalizeH="0" baseline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89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39C46F-C813-805C-BD3E-F393B850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9C509D2-0C1A-47B8-89C1-D3AB17D45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A88FA6A-0183-D00E-C79A-00C1A30602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2" y="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85BDC26-1FD1-304E-F183-02CB820B6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3668" y="1575405"/>
            <a:ext cx="9078686" cy="14919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Relational Databases:</a:t>
            </a:r>
            <a:r>
              <a:rPr lang="en-US" sz="2000" dirty="0"/>
              <a:t> (Focus of this course) Data is organized into tables with rows and columns.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Relationships between tables are defined using keys.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Examples: MySQL, PostgreSQL, Oracle, SQL Server.</a:t>
            </a:r>
          </a:p>
          <a:p>
            <a:pPr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0B3CCC3-82DB-7C38-9098-732911523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1010" y="3338867"/>
            <a:ext cx="6795436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NoSQL Databases:</a:t>
            </a:r>
            <a:r>
              <a:rPr lang="en-US" dirty="0"/>
              <a:t> More flexible data models (key-value, document, graph).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Designed for specific types of data and applications.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Examples: MongoDB, Cassandra, Neo4j.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D44F1C-402D-0601-6E7C-A13592F34E2F}"/>
              </a:ext>
            </a:extLst>
          </p:cNvPr>
          <p:cNvSpPr txBox="1"/>
          <p:nvPr/>
        </p:nvSpPr>
        <p:spPr>
          <a:xfrm>
            <a:off x="389162" y="5273329"/>
            <a:ext cx="11210655" cy="1554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/>
              <a:t>Other Database Types :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/>
              <a:t>Object-oriented databases:</a:t>
            </a:r>
            <a:r>
              <a:rPr lang="en-US" dirty="0"/>
              <a:t> Combine object-oriented programming concepts with database management. Useful for complex data, but less common. (Imagine a multimedia database storing videos, images, and audio files)</a:t>
            </a:r>
          </a:p>
          <a:p>
            <a:pPr>
              <a:spcAft>
                <a:spcPts val="600"/>
              </a:spcAft>
            </a:pPr>
            <a:r>
              <a:rPr lang="en-US" b="1" dirty="0"/>
              <a:t>Hierarchical databases:</a:t>
            </a:r>
            <a:r>
              <a:rPr lang="en-US" dirty="0"/>
              <a:t> Tree-like structure. Windows file system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F300BF8-BFD3-E84A-FA95-29D420373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132" y="-1193800"/>
            <a:ext cx="9144000" cy="2387600"/>
          </a:xfrm>
        </p:spPr>
        <p:txBody>
          <a:bodyPr/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Types of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016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7F55D8-4A7A-6F5E-7976-217819830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670C3B6-12F2-75CC-B2DE-DF7D9390D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096" y="674099"/>
            <a:ext cx="4485861" cy="1088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400" dirty="0"/>
              <a:t>A Brief History of Databases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C9E7488-367A-7001-82B5-0E9B2CCE0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BED1E059-B69C-B5E6-4620-A92EEDA7FC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79" y="1757276"/>
            <a:ext cx="11369041" cy="5100724"/>
          </a:xfrm>
          <a:prstGeom prst="rect">
            <a:avLst/>
          </a:prstGeom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 fontScale="32500" lnSpcReduction="20000"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6200" b="1" i="0" u="none" strike="noStrike" cap="none" normalizeH="0" baseline="0" dirty="0">
                <a:ln>
                  <a:noFill/>
                </a:ln>
                <a:effectLst/>
              </a:rPr>
              <a:t>Early Days (pre-1960s):</a:t>
            </a:r>
            <a:endParaRPr kumimoji="0" lang="en-US" altLang="en-US" sz="6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Data was stored in physical formats: files, ledgers, punch cards.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Challenges: Data redundancy, inconsistency, difficulty in searching and updating.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6200" b="1" i="0" u="none" strike="noStrike" cap="none" normalizeH="0" baseline="0" dirty="0">
                <a:ln>
                  <a:noFill/>
                </a:ln>
                <a:effectLst/>
              </a:rPr>
              <a:t>Hierarchical Databases (1960s):</a:t>
            </a:r>
            <a:endParaRPr kumimoji="0" lang="en-US" altLang="en-US" sz="6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Data organized in a tree-like structure.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Example: IBM's Information Management System (IMS).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6200" b="1" i="0" u="none" strike="noStrike" cap="none" normalizeH="0" baseline="0" dirty="0">
                <a:ln>
                  <a:noFill/>
                </a:ln>
                <a:effectLst/>
              </a:rPr>
              <a:t>Network Databases (1960s):</a:t>
            </a:r>
            <a:endParaRPr kumimoji="0" lang="en-US" altLang="en-US" sz="6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More flexible than hierarchical, allowing many-to-many relationships.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Example: CODASYL databases.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Complexity: Navigating the network structure was challenging. </a:t>
            </a:r>
          </a:p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6200" b="1" i="0" u="none" strike="noStrike" cap="none" normalizeH="0" baseline="0" dirty="0">
                <a:ln>
                  <a:noFill/>
                </a:ln>
                <a:effectLst/>
              </a:rPr>
              <a:t>Relational Revolution (1970s):</a:t>
            </a:r>
            <a:endParaRPr kumimoji="0" lang="en-US" altLang="en-US" sz="6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Edgar F. Codd's relational model.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Organized data into tables with rows and columns.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SQL emerged as the standard query language.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Advantages: Flexibility, ease of use, data integrity.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6200" b="0" i="0" u="none" strike="noStrike" cap="none" normalizeH="0" baseline="0" dirty="0">
                <a:ln>
                  <a:noFill/>
                </a:ln>
                <a:effectLst/>
              </a:rPr>
              <a:t>Limitations: Rigid structure, difficult to represent complex relationships.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7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12571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DA36A8-9413-7A9E-AEFD-56328F738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596937-E381-F387-8DAC-A8041625F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/>
              <a:t>Database Evolution</a:t>
            </a:r>
          </a:p>
        </p:txBody>
      </p:sp>
      <p:sp>
        <p:nvSpPr>
          <p:cNvPr id="5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77FBBDE-6D89-4893-3755-620E860B5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" y="2872899"/>
            <a:ext cx="4243589" cy="33206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</a:rPr>
              <a:t>Object-Oriented Databases (1980s):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Combined object-oriented programming concepts with database management.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Limited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effectLst/>
              </a:rPr>
              <a:t>aption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 due to complexity.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</a:rPr>
              <a:t>NoSQL Databases (2000s):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Emergence of non-relational databases to handle big data and web-scale applications.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Focus on scalability, flexibility, and specific data types.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</a:rPr>
              <a:t>Cloud Databases (2010s):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Databases hosted and managed in the cloud.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Scalability, cost-effectiveness, and ease of access. 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effectLst/>
              </a:rPr>
              <a:t>Distributed Databases (Present):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</a:rPr>
              <a:t>Data distributed across multiple nodes for improved performance and reliability.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659CDFB3-1ADD-B1D6-94AA-36A629977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8" r="2035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8456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7E30D-0D34-6E77-DD83-6258C89D1F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D9E77791-92FD-B119-9B7F-7DC966D5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E1A6607-801D-ABBF-445F-79B059DE0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4777739"/>
            <a:ext cx="3418990" cy="14121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dirty="0"/>
              <a:t>Actors on the database scene</a:t>
            </a: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EC3B6C71-8D57-2F2A-729D-45721E0FF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29" b="24102"/>
          <a:stretch/>
        </p:blipFill>
        <p:spPr>
          <a:xfrm>
            <a:off x="20" y="10"/>
            <a:ext cx="12191980" cy="2552690"/>
          </a:xfrm>
          <a:custGeom>
            <a:avLst/>
            <a:gdLst/>
            <a:ahLst/>
            <a:cxnLst/>
            <a:rect l="l" t="t" r="r" b="b"/>
            <a:pathLst>
              <a:path w="12188952" h="4558430">
                <a:moveTo>
                  <a:pt x="6789701" y="4490221"/>
                </a:moveTo>
                <a:lnTo>
                  <a:pt x="6788702" y="4490299"/>
                </a:lnTo>
                <a:lnTo>
                  <a:pt x="6788476" y="4490833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3596895"/>
                </a:lnTo>
                <a:lnTo>
                  <a:pt x="12061096" y="3635026"/>
                </a:lnTo>
                <a:cubicBezTo>
                  <a:pt x="11933500" y="3671240"/>
                  <a:pt x="11805390" y="3705769"/>
                  <a:pt x="11676800" y="3738601"/>
                </a:cubicBezTo>
                <a:cubicBezTo>
                  <a:pt x="11262789" y="3846108"/>
                  <a:pt x="10845343" y="3939710"/>
                  <a:pt x="10425355" y="4022140"/>
                </a:cubicBezTo>
                <a:cubicBezTo>
                  <a:pt x="10092810" y="4087351"/>
                  <a:pt x="9759033" y="4145748"/>
                  <a:pt x="9424022" y="4197302"/>
                </a:cubicBezTo>
                <a:cubicBezTo>
                  <a:pt x="9102997" y="4246959"/>
                  <a:pt x="8781133" y="4291526"/>
                  <a:pt x="8458419" y="4331003"/>
                </a:cubicBezTo>
                <a:cubicBezTo>
                  <a:pt x="8211360" y="4361169"/>
                  <a:pt x="7963792" y="4386742"/>
                  <a:pt x="7715970" y="4410950"/>
                </a:cubicBezTo>
                <a:lnTo>
                  <a:pt x="6951716" y="4476730"/>
                </a:lnTo>
                <a:lnTo>
                  <a:pt x="6936303" y="4478801"/>
                </a:lnTo>
                <a:lnTo>
                  <a:pt x="6790448" y="4490162"/>
                </a:lnTo>
                <a:lnTo>
                  <a:pt x="6799941" y="4491982"/>
                </a:lnTo>
                <a:cubicBezTo>
                  <a:pt x="6811623" y="4492448"/>
                  <a:pt x="6823734" y="4490275"/>
                  <a:pt x="6835432" y="4490275"/>
                </a:cubicBezTo>
                <a:cubicBezTo>
                  <a:pt x="6851580" y="4490275"/>
                  <a:pt x="6867729" y="4487668"/>
                  <a:pt x="6884003" y="4487297"/>
                </a:cubicBezTo>
                <a:cubicBezTo>
                  <a:pt x="7115805" y="4481835"/>
                  <a:pt x="7347351" y="4469668"/>
                  <a:pt x="7578771" y="4454770"/>
                </a:cubicBezTo>
                <a:cubicBezTo>
                  <a:pt x="7927552" y="4432302"/>
                  <a:pt x="8276080" y="4404123"/>
                  <a:pt x="8623845" y="4367873"/>
                </a:cubicBezTo>
                <a:cubicBezTo>
                  <a:pt x="8909939" y="4338575"/>
                  <a:pt x="9195310" y="4303940"/>
                  <a:pt x="9479970" y="4263967"/>
                </a:cubicBezTo>
                <a:cubicBezTo>
                  <a:pt x="9864901" y="4209593"/>
                  <a:pt x="10248014" y="4144879"/>
                  <a:pt x="10629308" y="4069810"/>
                </a:cubicBezTo>
                <a:cubicBezTo>
                  <a:pt x="11090114" y="3978690"/>
                  <a:pt x="11546975" y="3871184"/>
                  <a:pt x="11998498" y="3743816"/>
                </a:cubicBezTo>
                <a:lnTo>
                  <a:pt x="12188952" y="3687715"/>
                </a:lnTo>
                <a:lnTo>
                  <a:pt x="12188952" y="3742439"/>
                </a:lnTo>
                <a:lnTo>
                  <a:pt x="11829257" y="3846853"/>
                </a:lnTo>
                <a:cubicBezTo>
                  <a:pt x="11534769" y="3926550"/>
                  <a:pt x="11238120" y="3997436"/>
                  <a:pt x="10939183" y="4061368"/>
                </a:cubicBezTo>
                <a:cubicBezTo>
                  <a:pt x="10622824" y="4129150"/>
                  <a:pt x="10304941" y="4189147"/>
                  <a:pt x="9985530" y="4241373"/>
                </a:cubicBezTo>
                <a:cubicBezTo>
                  <a:pt x="9720036" y="4284822"/>
                  <a:pt x="9453814" y="4323467"/>
                  <a:pt x="9186882" y="4357320"/>
                </a:cubicBezTo>
                <a:cubicBezTo>
                  <a:pt x="8984197" y="4382894"/>
                  <a:pt x="8781514" y="4406977"/>
                  <a:pt x="8578198" y="4426839"/>
                </a:cubicBezTo>
                <a:cubicBezTo>
                  <a:pt x="8340547" y="4449559"/>
                  <a:pt x="8102644" y="4471034"/>
                  <a:pt x="7864358" y="4488290"/>
                </a:cubicBezTo>
                <a:cubicBezTo>
                  <a:pt x="7554994" y="4510634"/>
                  <a:pt x="7245502" y="4528512"/>
                  <a:pt x="6935502" y="4539684"/>
                </a:cubicBezTo>
                <a:cubicBezTo>
                  <a:pt x="6782917" y="4545147"/>
                  <a:pt x="6630334" y="4548995"/>
                  <a:pt x="6477750" y="4553587"/>
                </a:cubicBezTo>
                <a:cubicBezTo>
                  <a:pt x="6439195" y="4551503"/>
                  <a:pt x="6400529" y="4553128"/>
                  <a:pt x="6362294" y="4558430"/>
                </a:cubicBezTo>
                <a:lnTo>
                  <a:pt x="6057129" y="4558430"/>
                </a:lnTo>
                <a:lnTo>
                  <a:pt x="5977784" y="4553836"/>
                </a:lnTo>
                <a:cubicBezTo>
                  <a:pt x="5740261" y="4541423"/>
                  <a:pt x="5502739" y="4527644"/>
                  <a:pt x="5265087" y="4517587"/>
                </a:cubicBezTo>
                <a:cubicBezTo>
                  <a:pt x="4958267" y="4505171"/>
                  <a:pt x="4651826" y="4484691"/>
                  <a:pt x="4346277" y="4455517"/>
                </a:cubicBezTo>
                <a:cubicBezTo>
                  <a:pt x="4021654" y="4424605"/>
                  <a:pt x="3697795" y="4389970"/>
                  <a:pt x="3373045" y="4356948"/>
                </a:cubicBezTo>
                <a:cubicBezTo>
                  <a:pt x="3035412" y="4322686"/>
                  <a:pt x="2698456" y="4283047"/>
                  <a:pt x="2362173" y="4238021"/>
                </a:cubicBezTo>
                <a:cubicBezTo>
                  <a:pt x="1984692" y="4187868"/>
                  <a:pt x="1608364" y="4130142"/>
                  <a:pt x="1233177" y="4064845"/>
                </a:cubicBezTo>
                <a:cubicBezTo>
                  <a:pt x="842181" y="3996132"/>
                  <a:pt x="453758" y="3917644"/>
                  <a:pt x="68500" y="3825138"/>
                </a:cubicBezTo>
                <a:lnTo>
                  <a:pt x="0" y="3807783"/>
                </a:lnTo>
                <a:lnTo>
                  <a:pt x="0" y="3751294"/>
                </a:lnTo>
                <a:lnTo>
                  <a:pt x="72441" y="3770071"/>
                </a:lnTo>
                <a:cubicBezTo>
                  <a:pt x="247961" y="3812249"/>
                  <a:pt x="424164" y="3851509"/>
                  <a:pt x="600716" y="3888441"/>
                </a:cubicBezTo>
                <a:cubicBezTo>
                  <a:pt x="988279" y="3969255"/>
                  <a:pt x="1378133" y="4038153"/>
                  <a:pt x="1769512" y="4098609"/>
                </a:cubicBezTo>
                <a:cubicBezTo>
                  <a:pt x="2052426" y="4142185"/>
                  <a:pt x="2335725" y="4182282"/>
                  <a:pt x="2613554" y="4215551"/>
                </a:cubicBezTo>
                <a:cubicBezTo>
                  <a:pt x="2605544" y="4218158"/>
                  <a:pt x="2594611" y="4208102"/>
                  <a:pt x="2581134" y="4205620"/>
                </a:cubicBezTo>
                <a:cubicBezTo>
                  <a:pt x="2087178" y="4113668"/>
                  <a:pt x="1597684" y="4002775"/>
                  <a:pt x="1112635" y="3872923"/>
                </a:cubicBezTo>
                <a:cubicBezTo>
                  <a:pt x="880453" y="3810852"/>
                  <a:pt x="649713" y="3744374"/>
                  <a:pt x="420412" y="3673490"/>
                </a:cubicBezTo>
                <a:lnTo>
                  <a:pt x="0" y="353457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45" name="sketch line">
            <a:extLst>
              <a:ext uri="{FF2B5EF4-FFF2-40B4-BE49-F238E27FC236}">
                <a16:creationId xmlns:a16="http://schemas.microsoft.com/office/drawing/2014/main" id="{41F73257-C966-D843-B740-318ED90C5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61305" y="5468206"/>
            <a:ext cx="1371600" cy="18288"/>
          </a:xfrm>
          <a:custGeom>
            <a:avLst/>
            <a:gdLst>
              <a:gd name="connsiteX0" fmla="*/ 0 w 1371600"/>
              <a:gd name="connsiteY0" fmla="*/ 0 h 18288"/>
              <a:gd name="connsiteX1" fmla="*/ 685800 w 1371600"/>
              <a:gd name="connsiteY1" fmla="*/ 0 h 18288"/>
              <a:gd name="connsiteX2" fmla="*/ 1371600 w 1371600"/>
              <a:gd name="connsiteY2" fmla="*/ 0 h 18288"/>
              <a:gd name="connsiteX3" fmla="*/ 1371600 w 1371600"/>
              <a:gd name="connsiteY3" fmla="*/ 18288 h 18288"/>
              <a:gd name="connsiteX4" fmla="*/ 713232 w 1371600"/>
              <a:gd name="connsiteY4" fmla="*/ 18288 h 18288"/>
              <a:gd name="connsiteX5" fmla="*/ 0 w 1371600"/>
              <a:gd name="connsiteY5" fmla="*/ 18288 h 18288"/>
              <a:gd name="connsiteX6" fmla="*/ 0 w 1371600"/>
              <a:gd name="connsiteY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71600" h="18288" fill="none" extrusionOk="0">
                <a:moveTo>
                  <a:pt x="0" y="0"/>
                </a:moveTo>
                <a:cubicBezTo>
                  <a:pt x="247303" y="31625"/>
                  <a:pt x="422310" y="-25629"/>
                  <a:pt x="685800" y="0"/>
                </a:cubicBezTo>
                <a:cubicBezTo>
                  <a:pt x="949290" y="25629"/>
                  <a:pt x="1192357" y="6696"/>
                  <a:pt x="1371600" y="0"/>
                </a:cubicBezTo>
                <a:cubicBezTo>
                  <a:pt x="1371355" y="6649"/>
                  <a:pt x="1371915" y="11310"/>
                  <a:pt x="1371600" y="18288"/>
                </a:cubicBezTo>
                <a:cubicBezTo>
                  <a:pt x="1107995" y="26464"/>
                  <a:pt x="1033361" y="32942"/>
                  <a:pt x="713232" y="18288"/>
                </a:cubicBezTo>
                <a:cubicBezTo>
                  <a:pt x="393103" y="3634"/>
                  <a:pt x="289343" y="43221"/>
                  <a:pt x="0" y="18288"/>
                </a:cubicBezTo>
                <a:cubicBezTo>
                  <a:pt x="-459" y="11562"/>
                  <a:pt x="-31" y="5093"/>
                  <a:pt x="0" y="0"/>
                </a:cubicBezTo>
                <a:close/>
              </a:path>
              <a:path w="1371600" h="18288" stroke="0" extrusionOk="0">
                <a:moveTo>
                  <a:pt x="0" y="0"/>
                </a:moveTo>
                <a:cubicBezTo>
                  <a:pt x="170249" y="-24099"/>
                  <a:pt x="504634" y="14338"/>
                  <a:pt x="644652" y="0"/>
                </a:cubicBezTo>
                <a:cubicBezTo>
                  <a:pt x="784670" y="-14338"/>
                  <a:pt x="1087773" y="8679"/>
                  <a:pt x="1371600" y="0"/>
                </a:cubicBezTo>
                <a:cubicBezTo>
                  <a:pt x="1372456" y="3662"/>
                  <a:pt x="1371030" y="13946"/>
                  <a:pt x="1371600" y="18288"/>
                </a:cubicBezTo>
                <a:cubicBezTo>
                  <a:pt x="1176823" y="-1409"/>
                  <a:pt x="900830" y="9989"/>
                  <a:pt x="713232" y="18288"/>
                </a:cubicBezTo>
                <a:cubicBezTo>
                  <a:pt x="525634" y="26587"/>
                  <a:pt x="282837" y="5724"/>
                  <a:pt x="0" y="18288"/>
                </a:cubicBezTo>
                <a:cubicBezTo>
                  <a:pt x="367" y="13143"/>
                  <a:pt x="-823" y="58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61569767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491C692-E94C-EC7A-683F-04E2DC47A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70504" y="2971085"/>
            <a:ext cx="6897626" cy="14020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Database Designers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Database Administrators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500" b="1" dirty="0"/>
              <a:t>End Users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D9D195AA-ECFC-C6B8-C6B5-5E8407AB1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0217" y="4791550"/>
            <a:ext cx="5248037" cy="14020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effectLst/>
              </a:rPr>
              <a:t>What about software engineers?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4168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6365</TotalTime>
  <Words>1118</Words>
  <Application>Microsoft Office PowerPoint</Application>
  <PresentationFormat>Widescreen</PresentationFormat>
  <Paragraphs>209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Aptos</vt:lpstr>
      <vt:lpstr>Aptos Display</vt:lpstr>
      <vt:lpstr>Aptos Narrow</vt:lpstr>
      <vt:lpstr>Arial</vt:lpstr>
      <vt:lpstr>Calibri</vt:lpstr>
      <vt:lpstr>Courier New</vt:lpstr>
      <vt:lpstr>Office Theme</vt:lpstr>
      <vt:lpstr>Introduction to Databases</vt:lpstr>
      <vt:lpstr>PowerPoint Presentation</vt:lpstr>
      <vt:lpstr>What is a Database?</vt:lpstr>
      <vt:lpstr>Why are Databases Important?</vt:lpstr>
      <vt:lpstr>What are databases used for?</vt:lpstr>
      <vt:lpstr>Types of Databases</vt:lpstr>
      <vt:lpstr>A Brief History of Databases</vt:lpstr>
      <vt:lpstr>Database Evolution</vt:lpstr>
      <vt:lpstr>Actors on the database scene</vt:lpstr>
      <vt:lpstr>The Relational Model</vt:lpstr>
      <vt:lpstr>Entities and Attributes</vt:lpstr>
      <vt:lpstr>Relationships</vt:lpstr>
      <vt:lpstr>Keys</vt:lpstr>
      <vt:lpstr>Keys</vt:lpstr>
      <vt:lpstr>Keys</vt:lpstr>
      <vt:lpstr>Example: Library Database</vt:lpstr>
      <vt:lpstr>Example: Library Database</vt:lpstr>
      <vt:lpstr>Example: Student Enrolment system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3</cp:revision>
  <dcterms:created xsi:type="dcterms:W3CDTF">2024-10-12T20:27:14Z</dcterms:created>
  <dcterms:modified xsi:type="dcterms:W3CDTF">2024-10-23T12:45:15Z</dcterms:modified>
</cp:coreProperties>
</file>

<file path=docProps/thumbnail.jpeg>
</file>